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2" r:id="rId1"/>
  </p:sldMasterIdLst>
  <p:notesMasterIdLst>
    <p:notesMasterId r:id="rId19"/>
  </p:notesMasterIdLst>
  <p:handoutMasterIdLst>
    <p:handoutMasterId r:id="rId20"/>
  </p:handoutMasterIdLst>
  <p:sldIdLst>
    <p:sldId id="256" r:id="rId2"/>
    <p:sldId id="268" r:id="rId3"/>
    <p:sldId id="257" r:id="rId4"/>
    <p:sldId id="262" r:id="rId5"/>
    <p:sldId id="281" r:id="rId6"/>
    <p:sldId id="258" r:id="rId7"/>
    <p:sldId id="267" r:id="rId8"/>
    <p:sldId id="259" r:id="rId9"/>
    <p:sldId id="280" r:id="rId10"/>
    <p:sldId id="279" r:id="rId11"/>
    <p:sldId id="270" r:id="rId12"/>
    <p:sldId id="271" r:id="rId13"/>
    <p:sldId id="272" r:id="rId14"/>
    <p:sldId id="275" r:id="rId15"/>
    <p:sldId id="277" r:id="rId16"/>
    <p:sldId id="278" r:id="rId17"/>
    <p:sldId id="269" r:id="rId18"/>
  </p:sldIdLst>
  <p:sldSz cx="9144000" cy="6858000" type="screen4x3"/>
  <p:notesSz cx="6858000" cy="9296400"/>
  <p:defaultTextStyle>
    <a:defPPr>
      <a:defRPr lang="en-US"/>
    </a:defPPr>
    <a:lvl1pPr algn="l" rtl="0" eaLnBrk="0" fontAlgn="base" hangingPunct="0">
      <a:spcBef>
        <a:spcPct val="0"/>
      </a:spcBef>
      <a:spcAft>
        <a:spcPct val="0"/>
      </a:spcAft>
      <a:defRPr kern="1200">
        <a:solidFill>
          <a:schemeClr val="tx1"/>
        </a:solidFill>
        <a:latin typeface="Rockwell Extra Bold" pitchFamily="18" charset="0"/>
        <a:ea typeface="+mn-ea"/>
        <a:cs typeface="+mn-cs"/>
      </a:defRPr>
    </a:lvl1pPr>
    <a:lvl2pPr marL="457200" algn="l" rtl="0" eaLnBrk="0" fontAlgn="base" hangingPunct="0">
      <a:spcBef>
        <a:spcPct val="0"/>
      </a:spcBef>
      <a:spcAft>
        <a:spcPct val="0"/>
      </a:spcAft>
      <a:defRPr kern="1200">
        <a:solidFill>
          <a:schemeClr val="tx1"/>
        </a:solidFill>
        <a:latin typeface="Rockwell Extra Bold" pitchFamily="18" charset="0"/>
        <a:ea typeface="+mn-ea"/>
        <a:cs typeface="+mn-cs"/>
      </a:defRPr>
    </a:lvl2pPr>
    <a:lvl3pPr marL="914400" algn="l" rtl="0" eaLnBrk="0" fontAlgn="base" hangingPunct="0">
      <a:spcBef>
        <a:spcPct val="0"/>
      </a:spcBef>
      <a:spcAft>
        <a:spcPct val="0"/>
      </a:spcAft>
      <a:defRPr kern="1200">
        <a:solidFill>
          <a:schemeClr val="tx1"/>
        </a:solidFill>
        <a:latin typeface="Rockwell Extra Bold" pitchFamily="18" charset="0"/>
        <a:ea typeface="+mn-ea"/>
        <a:cs typeface="+mn-cs"/>
      </a:defRPr>
    </a:lvl3pPr>
    <a:lvl4pPr marL="1371600" algn="l" rtl="0" eaLnBrk="0" fontAlgn="base" hangingPunct="0">
      <a:spcBef>
        <a:spcPct val="0"/>
      </a:spcBef>
      <a:spcAft>
        <a:spcPct val="0"/>
      </a:spcAft>
      <a:defRPr kern="1200">
        <a:solidFill>
          <a:schemeClr val="tx1"/>
        </a:solidFill>
        <a:latin typeface="Rockwell Extra Bold" pitchFamily="18" charset="0"/>
        <a:ea typeface="+mn-ea"/>
        <a:cs typeface="+mn-cs"/>
      </a:defRPr>
    </a:lvl4pPr>
    <a:lvl5pPr marL="1828800" algn="l" rtl="0" eaLnBrk="0" fontAlgn="base" hangingPunct="0">
      <a:spcBef>
        <a:spcPct val="0"/>
      </a:spcBef>
      <a:spcAft>
        <a:spcPct val="0"/>
      </a:spcAft>
      <a:defRPr kern="1200">
        <a:solidFill>
          <a:schemeClr val="tx1"/>
        </a:solidFill>
        <a:latin typeface="Rockwell Extra Bold" pitchFamily="18" charset="0"/>
        <a:ea typeface="+mn-ea"/>
        <a:cs typeface="+mn-cs"/>
      </a:defRPr>
    </a:lvl5pPr>
    <a:lvl6pPr marL="2286000" algn="l" defTabSz="914400" rtl="0" eaLnBrk="1" latinLnBrk="0" hangingPunct="1">
      <a:defRPr kern="1200">
        <a:solidFill>
          <a:schemeClr val="tx1"/>
        </a:solidFill>
        <a:latin typeface="Rockwell Extra Bold" pitchFamily="18" charset="0"/>
        <a:ea typeface="+mn-ea"/>
        <a:cs typeface="+mn-cs"/>
      </a:defRPr>
    </a:lvl6pPr>
    <a:lvl7pPr marL="2743200" algn="l" defTabSz="914400" rtl="0" eaLnBrk="1" latinLnBrk="0" hangingPunct="1">
      <a:defRPr kern="1200">
        <a:solidFill>
          <a:schemeClr val="tx1"/>
        </a:solidFill>
        <a:latin typeface="Rockwell Extra Bold" pitchFamily="18" charset="0"/>
        <a:ea typeface="+mn-ea"/>
        <a:cs typeface="+mn-cs"/>
      </a:defRPr>
    </a:lvl7pPr>
    <a:lvl8pPr marL="3200400" algn="l" defTabSz="914400" rtl="0" eaLnBrk="1" latinLnBrk="0" hangingPunct="1">
      <a:defRPr kern="1200">
        <a:solidFill>
          <a:schemeClr val="tx1"/>
        </a:solidFill>
        <a:latin typeface="Rockwell Extra Bold" pitchFamily="18" charset="0"/>
        <a:ea typeface="+mn-ea"/>
        <a:cs typeface="+mn-cs"/>
      </a:defRPr>
    </a:lvl8pPr>
    <a:lvl9pPr marL="3657600" algn="l" defTabSz="914400" rtl="0" eaLnBrk="1" latinLnBrk="0" hangingPunct="1">
      <a:defRPr kern="1200">
        <a:solidFill>
          <a:schemeClr val="tx1"/>
        </a:solidFill>
        <a:latin typeface="Rockwell Extra Bold"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94" autoAdjust="0"/>
    <p:restoredTop sz="94660" autoAdjust="0"/>
  </p:normalViewPr>
  <p:slideViewPr>
    <p:cSldViewPr>
      <p:cViewPr varScale="1">
        <p:scale>
          <a:sx n="89" d="100"/>
          <a:sy n="89" d="100"/>
        </p:scale>
        <p:origin x="1205"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0" d="100"/>
          <a:sy n="60" d="100"/>
        </p:scale>
        <p:origin x="-1104" y="-84"/>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44035"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44036"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44037"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D94396AB-800B-464D-B9E5-26126227781C}" type="slidenum">
              <a:rPr lang="en-US"/>
              <a:pPr>
                <a:defRPr/>
              </a:pPr>
              <a:t>‹#›</a:t>
            </a:fld>
            <a:endParaRPr lang="en-US"/>
          </a:p>
        </p:txBody>
      </p:sp>
    </p:spTree>
    <p:extLst>
      <p:ext uri="{BB962C8B-B14F-4D97-AF65-F5344CB8AC3E}">
        <p14:creationId xmlns:p14="http://schemas.microsoft.com/office/powerpoint/2010/main" val="28868586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0723"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30725"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26"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30727"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F02B8547-AA3B-4052-ABBB-B9E4F19BD8BD}" type="slidenum">
              <a:rPr lang="en-US"/>
              <a:pPr>
                <a:defRPr/>
              </a:pPr>
              <a:t>‹#›</a:t>
            </a:fld>
            <a:endParaRPr lang="en-US"/>
          </a:p>
        </p:txBody>
      </p:sp>
    </p:spTree>
    <p:extLst>
      <p:ext uri="{BB962C8B-B14F-4D97-AF65-F5344CB8AC3E}">
        <p14:creationId xmlns:p14="http://schemas.microsoft.com/office/powerpoint/2010/main" val="17117796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A5153056-FE19-43A8-9953-9C82CA6251CA}" type="slidenum">
              <a:rPr lang="en-US" smtClean="0"/>
              <a:pPr/>
              <a:t>1</a:t>
            </a:fld>
            <a:endParaRPr lang="en-US"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3396685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8822E6DA-4F69-4B88-ACA7-1CF557B9C688}" type="slidenum">
              <a:rPr lang="en-US" smtClean="0"/>
              <a:pPr/>
              <a:t>3</a:t>
            </a:fld>
            <a:endParaRPr 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9742717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E7DFBD8A-DB38-4051-A48F-0E3F1141EFAB}" type="slidenum">
              <a:rPr lang="en-US" smtClean="0"/>
              <a:pPr/>
              <a:t>4</a:t>
            </a:fld>
            <a:endParaRPr lang="en-US"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6329046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F99E81B3-7EFA-4618-9297-96F3E029F8A3}" type="slidenum">
              <a:rPr lang="en-US" smtClean="0"/>
              <a:pPr/>
              <a:t>6</a:t>
            </a:fld>
            <a:endParaRPr 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8773739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B61808B5-B0AE-4A29-964F-44CB119A6684}" type="slidenum">
              <a:rPr lang="en-US" smtClean="0"/>
              <a:pPr/>
              <a:t>7</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4380113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646274CB-5DB1-4ED4-9583-6E41772A7F06}" type="slidenum">
              <a:rPr lang="en-US" smtClean="0"/>
              <a:pPr/>
              <a:t>8</a:t>
            </a:fld>
            <a:endParaRPr 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40894559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defRPr/>
            </a:pPr>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defRPr/>
            </a:pPr>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AFB48D49-1369-4A52-AEDB-8DBC76D2B0FA}"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E30C53E-FA9E-4183-97C4-DE994643A4AB}"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a:defRPr/>
            </a:pPr>
            <a:endParaRPr lang="en-US"/>
          </a:p>
        </p:txBody>
      </p:sp>
      <p:sp>
        <p:nvSpPr>
          <p:cNvPr id="5" name="Footer Placeholder 4"/>
          <p:cNvSpPr>
            <a:spLocks noGrp="1"/>
          </p:cNvSpPr>
          <p:nvPr>
            <p:ph type="ftr" sz="quarter" idx="11"/>
          </p:nvPr>
        </p:nvSpPr>
        <p:spPr>
          <a:xfrm>
            <a:off x="457201" y="6248207"/>
            <a:ext cx="5573483" cy="365125"/>
          </a:xfrm>
        </p:spPr>
        <p:txBody>
          <a:bodyPr/>
          <a:lstStyle/>
          <a:p>
            <a:pPr>
              <a:defRPr/>
            </a:pPr>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pPr>
              <a:defRPr/>
            </a:pPr>
            <a:fld id="{0C49A099-BF45-43D7-8383-48C6056B2D6E}"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pPr>
              <a:defRPr/>
            </a:pPr>
            <a:fld id="{8154051E-F0BA-4C42-895E-0A02C58AD802}" type="slidenum">
              <a:rPr lang="en-US" smtClean="0"/>
              <a:pPr>
                <a:defRPr/>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a:defRPr/>
            </a:pPr>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defRPr/>
            </a:pPr>
            <a:fld id="{1C06AF8F-F01F-4A56-86C9-98BA03830DF2}" type="slidenum">
              <a:rPr lang="en-US" smtClean="0"/>
              <a:pPr>
                <a:defRPr/>
              </a:pPr>
              <a:t>‹#›</a:t>
            </a:fld>
            <a:endParaRPr lang="en-US"/>
          </a:p>
        </p:txBody>
      </p:sp>
      <p:sp>
        <p:nvSpPr>
          <p:cNvPr id="14" name="Footer Placeholder 13"/>
          <p:cNvSpPr>
            <a:spLocks noGrp="1"/>
          </p:cNvSpPr>
          <p:nvPr>
            <p:ph type="ftr" sz="quarter" idx="12"/>
          </p:nvPr>
        </p:nvSpPr>
        <p:spPr/>
        <p:txBody>
          <a:body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pPr>
              <a:defRPr/>
            </a:pPr>
            <a:endParaRPr lang="en-US"/>
          </a:p>
        </p:txBody>
      </p:sp>
      <p:sp>
        <p:nvSpPr>
          <p:cNvPr id="10" name="Slide Number Placeholder 9"/>
          <p:cNvSpPr>
            <a:spLocks noGrp="1"/>
          </p:cNvSpPr>
          <p:nvPr>
            <p:ph type="sldNum" sz="quarter" idx="16"/>
          </p:nvPr>
        </p:nvSpPr>
        <p:spPr/>
        <p:txBody>
          <a:bodyPr rtlCol="0"/>
          <a:lstStyle/>
          <a:p>
            <a:pPr>
              <a:defRPr/>
            </a:pPr>
            <a:fld id="{89493FAF-AE04-4C99-83C9-BDDEF93FCB5E}" type="slidenum">
              <a:rPr lang="en-US" smtClean="0"/>
              <a:pPr>
                <a:defRPr/>
              </a:pPr>
              <a:t>‹#›</a:t>
            </a:fld>
            <a:endParaRPr lang="en-US"/>
          </a:p>
        </p:txBody>
      </p:sp>
      <p:sp>
        <p:nvSpPr>
          <p:cNvPr id="12" name="Footer Placeholder 11"/>
          <p:cNvSpPr>
            <a:spLocks noGrp="1"/>
          </p:cNvSpPr>
          <p:nvPr>
            <p:ph type="ftr" sz="quarter" idx="17"/>
          </p:nvPr>
        </p:nvSpPr>
        <p:spPr/>
        <p:txBody>
          <a:bodyPr rtlCol="0"/>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pPr>
              <a:defRPr/>
            </a:pPr>
            <a:endParaRPr lang="en-US"/>
          </a:p>
        </p:txBody>
      </p:sp>
      <p:sp>
        <p:nvSpPr>
          <p:cNvPr id="12" name="Slide Number Placeholder 11"/>
          <p:cNvSpPr>
            <a:spLocks noGrp="1"/>
          </p:cNvSpPr>
          <p:nvPr>
            <p:ph type="sldNum" sz="quarter" idx="16"/>
          </p:nvPr>
        </p:nvSpPr>
        <p:spPr/>
        <p:txBody>
          <a:bodyPr rtlCol="0"/>
          <a:lstStyle/>
          <a:p>
            <a:pPr>
              <a:defRPr/>
            </a:pPr>
            <a:fld id="{2576A2B0-2800-43BD-844A-A87AC2FB7441}" type="slidenum">
              <a:rPr lang="en-US" smtClean="0"/>
              <a:pPr>
                <a:defRPr/>
              </a:pPr>
              <a:t>‹#›</a:t>
            </a:fld>
            <a:endParaRPr lang="en-US"/>
          </a:p>
        </p:txBody>
      </p:sp>
      <p:sp>
        <p:nvSpPr>
          <p:cNvPr id="14" name="Footer Placeholder 13"/>
          <p:cNvSpPr>
            <a:spLocks noGrp="1"/>
          </p:cNvSpPr>
          <p:nvPr>
            <p:ph type="ftr" sz="quarter" idx="17"/>
          </p:nvPr>
        </p:nvSpPr>
        <p:spPr/>
        <p:txBody>
          <a:bodyPr rtlCol="0"/>
          <a:lstStyle/>
          <a:p>
            <a:pPr>
              <a:defRPr/>
            </a:pP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pPr>
              <a:defRPr/>
            </a:pPr>
            <a:fld id="{E32E9CAD-2204-4537-AB1F-A9B777D4606D}"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50260057-D95C-4D25-9513-C3B8AF16F3D9}"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pPr>
              <a:defRPr/>
            </a:pPr>
            <a:fld id="{2C3AAD4D-E776-4063-B738-47AA91CB7E7D}" type="slidenum">
              <a:rPr lang="en-US" smtClean="0"/>
              <a:pPr>
                <a:defRPr/>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a:defRPr/>
            </a:pPr>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defRPr/>
            </a:pPr>
            <a:fld id="{D44A578E-9CE4-45A2-BD74-4ACA597D0F24}" type="slidenum">
              <a:rPr lang="en-US" smtClean="0"/>
              <a:pPr>
                <a:defRPr/>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pPr>
              <a:defRPr/>
            </a:pP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a:defRPr/>
            </a:pPr>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defRPr/>
            </a:pPr>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defRPr/>
            </a:pPr>
            <a:fld id="{B140E15F-5097-4CEE-8076-5FA839CC06F4}"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990600" y="1828800"/>
            <a:ext cx="7239000" cy="2362200"/>
          </a:xfrm>
        </p:spPr>
        <p:txBody>
          <a:bodyPr>
            <a:normAutofit fontScale="90000"/>
          </a:bodyPr>
          <a:lstStyle/>
          <a:p>
            <a:pPr algn="ctr" eaLnBrk="1" hangingPunct="1">
              <a:defRPr/>
            </a:pPr>
            <a:r>
              <a:rPr lang="en-US" sz="3600" dirty="0" smtClean="0">
                <a:latin typeface="Verdana" pitchFamily="34" charset="0"/>
              </a:rPr>
              <a:t>Including</a:t>
            </a:r>
            <a:br>
              <a:rPr lang="en-US" sz="3600" dirty="0" smtClean="0">
                <a:latin typeface="Verdana" pitchFamily="34" charset="0"/>
              </a:rPr>
            </a:br>
            <a:r>
              <a:rPr lang="en-US" sz="3600" dirty="0" smtClean="0">
                <a:latin typeface="Verdana" pitchFamily="34" charset="0"/>
              </a:rPr>
              <a:t>  Students </a:t>
            </a:r>
            <a:r>
              <a:rPr lang="en-US" sz="2800" dirty="0" smtClean="0">
                <a:latin typeface="Verdana" pitchFamily="34" charset="0"/>
              </a:rPr>
              <a:t>with</a:t>
            </a:r>
            <a:r>
              <a:rPr lang="en-US" sz="3600" dirty="0" smtClean="0">
                <a:latin typeface="Verdana" pitchFamily="34" charset="0"/>
              </a:rPr>
              <a:t> </a:t>
            </a:r>
            <a:br>
              <a:rPr lang="en-US" sz="3600" dirty="0" smtClean="0">
                <a:latin typeface="Verdana" pitchFamily="34" charset="0"/>
              </a:rPr>
            </a:br>
            <a:r>
              <a:rPr lang="en-US" sz="3600" dirty="0" smtClean="0">
                <a:latin typeface="Verdana" pitchFamily="34" charset="0"/>
              </a:rPr>
              <a:t> Learning  Disabilities</a:t>
            </a:r>
            <a:br>
              <a:rPr lang="en-US" sz="3600" dirty="0" smtClean="0">
                <a:latin typeface="Verdana" pitchFamily="34" charset="0"/>
              </a:rPr>
            </a:br>
            <a:r>
              <a:rPr lang="en-US" sz="3200" i="1" dirty="0" smtClean="0">
                <a:latin typeface="Verdana" pitchFamily="34" charset="0"/>
              </a:rPr>
              <a:t/>
            </a:r>
            <a:br>
              <a:rPr lang="en-US" sz="3200" i="1" dirty="0" smtClean="0">
                <a:latin typeface="Verdana" pitchFamily="34" charset="0"/>
              </a:rPr>
            </a:br>
            <a:endParaRPr lang="en-US" sz="3200" i="1" dirty="0" smtClean="0">
              <a:latin typeface="Verdana" pitchFamily="34" charset="0"/>
            </a:endParaRPr>
          </a:p>
        </p:txBody>
      </p:sp>
      <p:sp>
        <p:nvSpPr>
          <p:cNvPr id="2051" name="Rectangle 3"/>
          <p:cNvSpPr>
            <a:spLocks noGrp="1" noChangeArrowheads="1"/>
          </p:cNvSpPr>
          <p:nvPr>
            <p:ph type="subTitle" idx="1"/>
          </p:nvPr>
        </p:nvSpPr>
        <p:spPr/>
        <p:txBody>
          <a:bodyPr>
            <a:normAutofit/>
          </a:bodyPr>
          <a:lstStyle/>
          <a:p>
            <a:pPr eaLnBrk="1" hangingPunct="1">
              <a:defRPr/>
            </a:pPr>
            <a:r>
              <a:rPr lang="en-US" sz="2400" dirty="0" smtClean="0"/>
              <a:t>NASPA - Disability Knowledge Community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General </a:t>
            </a:r>
            <a:r>
              <a:rPr lang="en-US" b="1" dirty="0" smtClean="0"/>
              <a:t>Strategies for Inclusive Instruction</a:t>
            </a:r>
            <a:endParaRPr lang="en-US" b="1" dirty="0"/>
          </a:p>
        </p:txBody>
      </p:sp>
      <p:sp>
        <p:nvSpPr>
          <p:cNvPr id="3" name="Content Placeholder 2"/>
          <p:cNvSpPr>
            <a:spLocks noGrp="1"/>
          </p:cNvSpPr>
          <p:nvPr>
            <p:ph sz="quarter" idx="1"/>
          </p:nvPr>
        </p:nvSpPr>
        <p:spPr/>
        <p:txBody>
          <a:bodyPr>
            <a:normAutofit fontScale="62500" lnSpcReduction="20000"/>
          </a:bodyPr>
          <a:lstStyle/>
          <a:p>
            <a:pPr>
              <a:lnSpc>
                <a:spcPct val="90000"/>
              </a:lnSpc>
              <a:defRPr/>
            </a:pPr>
            <a:r>
              <a:rPr lang="en-US" sz="2800" dirty="0" smtClean="0"/>
              <a:t>Use inclusive language, such as “some people learn this concept best when”…and “others learn best when”…..  and “use what is best for you”.</a:t>
            </a:r>
          </a:p>
          <a:p>
            <a:pPr>
              <a:lnSpc>
                <a:spcPct val="90000"/>
              </a:lnSpc>
              <a:defRPr/>
            </a:pPr>
            <a:endParaRPr lang="en-US" sz="2800" dirty="0" smtClean="0"/>
          </a:p>
          <a:p>
            <a:pPr>
              <a:lnSpc>
                <a:spcPct val="90000"/>
              </a:lnSpc>
              <a:defRPr/>
            </a:pPr>
            <a:r>
              <a:rPr lang="en-US" sz="2800" dirty="0" smtClean="0"/>
              <a:t>Use </a:t>
            </a:r>
            <a:r>
              <a:rPr lang="en-US" sz="2800" dirty="0"/>
              <a:t>more than one modality (visual, auditory, kinesthetic/tactile) when explaining a concept. </a:t>
            </a:r>
          </a:p>
          <a:p>
            <a:pPr>
              <a:lnSpc>
                <a:spcPct val="90000"/>
              </a:lnSpc>
              <a:defRPr/>
            </a:pPr>
            <a:endParaRPr lang="en-US" sz="2800" dirty="0" smtClean="0"/>
          </a:p>
          <a:p>
            <a:pPr>
              <a:lnSpc>
                <a:spcPct val="90000"/>
              </a:lnSpc>
              <a:defRPr/>
            </a:pPr>
            <a:r>
              <a:rPr lang="en-US" sz="2800" dirty="0" smtClean="0"/>
              <a:t>Suggest that the </a:t>
            </a:r>
            <a:r>
              <a:rPr lang="en-US" sz="2800" dirty="0"/>
              <a:t>student </a:t>
            </a:r>
            <a:r>
              <a:rPr lang="en-US" sz="2800" dirty="0" smtClean="0"/>
              <a:t>complete a summary </a:t>
            </a:r>
            <a:r>
              <a:rPr lang="en-US" sz="2800" dirty="0"/>
              <a:t>after each class </a:t>
            </a:r>
            <a:r>
              <a:rPr lang="en-US" sz="2800" dirty="0" smtClean="0"/>
              <a:t>session and bring to office hours regularly.</a:t>
            </a:r>
          </a:p>
          <a:p>
            <a:pPr>
              <a:lnSpc>
                <a:spcPct val="90000"/>
              </a:lnSpc>
              <a:defRPr/>
            </a:pPr>
            <a:endParaRPr lang="en-US" sz="2800" dirty="0" smtClean="0"/>
          </a:p>
          <a:p>
            <a:pPr>
              <a:lnSpc>
                <a:spcPct val="90000"/>
              </a:lnSpc>
              <a:defRPr/>
            </a:pPr>
            <a:r>
              <a:rPr lang="en-US" sz="2800" dirty="0" smtClean="0"/>
              <a:t>Give general outlines ahead of time or online on course shell so that students can develop a schema and mentally prepare for the lecture or class activity. </a:t>
            </a:r>
            <a:endParaRPr lang="en-US" sz="2800" dirty="0"/>
          </a:p>
          <a:p>
            <a:pPr>
              <a:lnSpc>
                <a:spcPct val="90000"/>
              </a:lnSpc>
              <a:defRPr/>
            </a:pPr>
            <a:endParaRPr lang="en-US" sz="2800" dirty="0" smtClean="0"/>
          </a:p>
          <a:p>
            <a:pPr>
              <a:lnSpc>
                <a:spcPct val="90000"/>
              </a:lnSpc>
              <a:defRPr/>
            </a:pPr>
            <a:r>
              <a:rPr lang="en-US" sz="2800" dirty="0" smtClean="0"/>
              <a:t>When </a:t>
            </a:r>
            <a:r>
              <a:rPr lang="en-US" sz="2800" dirty="0"/>
              <a:t>working with a student individually, have the student repeat back the concept that was just explained or write the concept in their own words. </a:t>
            </a:r>
          </a:p>
          <a:p>
            <a:pPr>
              <a:lnSpc>
                <a:spcPct val="90000"/>
              </a:lnSpc>
              <a:defRPr/>
            </a:pPr>
            <a:endParaRPr lang="en-US" sz="2800" dirty="0"/>
          </a:p>
          <a:p>
            <a:pPr>
              <a:lnSpc>
                <a:spcPct val="90000"/>
              </a:lnSpc>
              <a:defRPr/>
            </a:pPr>
            <a:r>
              <a:rPr lang="en-US" sz="2800" dirty="0"/>
              <a:t>Break larger tasks into smaller tasks.  Use a step by step approach</a:t>
            </a:r>
            <a:r>
              <a:rPr lang="en-US" sz="2800" dirty="0" smtClean="0"/>
              <a:t>.</a:t>
            </a:r>
            <a:endParaRPr lang="en-US" sz="2800" dirty="0"/>
          </a:p>
        </p:txBody>
      </p:sp>
    </p:spTree>
    <p:extLst>
      <p:ext uri="{BB962C8B-B14F-4D97-AF65-F5344CB8AC3E}">
        <p14:creationId xmlns:p14="http://schemas.microsoft.com/office/powerpoint/2010/main" val="40704000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dirty="0"/>
          </a:p>
        </p:txBody>
      </p:sp>
      <p:sp>
        <p:nvSpPr>
          <p:cNvPr id="3" name="Content Placeholder 2"/>
          <p:cNvSpPr>
            <a:spLocks noGrp="1"/>
          </p:cNvSpPr>
          <p:nvPr>
            <p:ph sz="quarter" idx="1"/>
          </p:nvPr>
        </p:nvSpPr>
        <p:spPr/>
        <p:txBody>
          <a:bodyPr>
            <a:normAutofit lnSpcReduction="10000"/>
          </a:bodyPr>
          <a:lstStyle/>
          <a:p>
            <a:pPr>
              <a:defRPr/>
            </a:pPr>
            <a:r>
              <a:rPr lang="en-US" sz="2800" b="1" dirty="0"/>
              <a:t>Allow </a:t>
            </a:r>
            <a:r>
              <a:rPr lang="en-US" sz="2800" b="1" dirty="0" smtClean="0"/>
              <a:t>pauses </a:t>
            </a:r>
            <a:r>
              <a:rPr lang="en-US" sz="2800" b="1" dirty="0"/>
              <a:t>during instruction and between concepts to allow greater processing time. </a:t>
            </a:r>
          </a:p>
          <a:p>
            <a:pPr>
              <a:defRPr/>
            </a:pPr>
            <a:r>
              <a:rPr lang="en-US" sz="2800" b="1" dirty="0"/>
              <a:t>Make obvious connections between previously taught concepts and new concepts, i.e., starting today’s lecture with a main idea or point from yesterday’s </a:t>
            </a:r>
            <a:r>
              <a:rPr lang="en-US" sz="2800" b="1" dirty="0" smtClean="0"/>
              <a:t>lecture/activity. </a:t>
            </a:r>
            <a:endParaRPr lang="en-US" sz="2800" b="1" dirty="0"/>
          </a:p>
          <a:p>
            <a:r>
              <a:rPr lang="en-US" b="1" dirty="0" smtClean="0"/>
              <a:t>Encourage discussion of any approved accommodations and necessary supports.</a:t>
            </a:r>
          </a:p>
          <a:p>
            <a:r>
              <a:rPr lang="en-US" b="1" dirty="0" smtClean="0"/>
              <a:t>Have individual discussions with students about what works best for them.</a:t>
            </a:r>
          </a:p>
        </p:txBody>
      </p:sp>
    </p:spTree>
    <p:extLst>
      <p:ext uri="{BB962C8B-B14F-4D97-AF65-F5344CB8AC3E}">
        <p14:creationId xmlns:p14="http://schemas.microsoft.com/office/powerpoint/2010/main" val="3038845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Visual Processing Disabilities</a:t>
            </a:r>
          </a:p>
        </p:txBody>
      </p:sp>
      <p:sp>
        <p:nvSpPr>
          <p:cNvPr id="3" name="Content Placeholder 2"/>
          <p:cNvSpPr>
            <a:spLocks noGrp="1"/>
          </p:cNvSpPr>
          <p:nvPr>
            <p:ph sz="quarter" idx="1"/>
          </p:nvPr>
        </p:nvSpPr>
        <p:spPr/>
        <p:txBody>
          <a:bodyPr>
            <a:normAutofit/>
          </a:bodyPr>
          <a:lstStyle/>
          <a:p>
            <a:pPr>
              <a:lnSpc>
                <a:spcPct val="90000"/>
              </a:lnSpc>
              <a:defRPr/>
            </a:pPr>
            <a:r>
              <a:rPr lang="en-US" sz="2800" dirty="0"/>
              <a:t>Use a larger font (14 points) on handouts, assignments and tests</a:t>
            </a:r>
            <a:r>
              <a:rPr lang="en-US" sz="2800" dirty="0" smtClean="0"/>
              <a:t>.</a:t>
            </a:r>
            <a:endParaRPr lang="en-US" sz="2800" dirty="0"/>
          </a:p>
          <a:p>
            <a:pPr>
              <a:lnSpc>
                <a:spcPct val="90000"/>
              </a:lnSpc>
              <a:defRPr/>
            </a:pPr>
            <a:r>
              <a:rPr lang="en-US" sz="2800" dirty="0"/>
              <a:t>Use larger space between concepts on handouts or between questions on tests</a:t>
            </a:r>
            <a:r>
              <a:rPr lang="en-US" sz="2800" dirty="0" smtClean="0"/>
              <a:t>.</a:t>
            </a:r>
            <a:endParaRPr lang="en-US" sz="2800" dirty="0"/>
          </a:p>
          <a:p>
            <a:pPr>
              <a:lnSpc>
                <a:spcPct val="90000"/>
              </a:lnSpc>
              <a:defRPr/>
            </a:pPr>
            <a:r>
              <a:rPr lang="en-US" sz="2800" dirty="0"/>
              <a:t>Make use of </a:t>
            </a:r>
            <a:r>
              <a:rPr lang="en-US" sz="2800" b="1" dirty="0"/>
              <a:t>bold </a:t>
            </a:r>
            <a:r>
              <a:rPr lang="en-US" sz="2800" dirty="0"/>
              <a:t>fonts</a:t>
            </a:r>
            <a:r>
              <a:rPr lang="en-US" sz="2800" dirty="0" smtClean="0"/>
              <a:t>.</a:t>
            </a:r>
            <a:endParaRPr lang="en-US" sz="2800" dirty="0"/>
          </a:p>
          <a:p>
            <a:pPr>
              <a:lnSpc>
                <a:spcPct val="90000"/>
              </a:lnSpc>
              <a:defRPr/>
            </a:pPr>
            <a:r>
              <a:rPr lang="en-US" sz="2800" dirty="0"/>
              <a:t>Encourage the student to request a note taker if blackboard or </a:t>
            </a:r>
            <a:r>
              <a:rPr lang="en-US" sz="2800" dirty="0" smtClean="0"/>
              <a:t>whiteboard </a:t>
            </a:r>
            <a:r>
              <a:rPr lang="en-US" sz="2800" dirty="0"/>
              <a:t>is being used regularly. </a:t>
            </a:r>
            <a:endParaRPr lang="en-US" sz="2800" dirty="0" smtClean="0"/>
          </a:p>
          <a:p>
            <a:pPr>
              <a:lnSpc>
                <a:spcPct val="90000"/>
              </a:lnSpc>
              <a:defRPr/>
            </a:pPr>
            <a:r>
              <a:rPr lang="en-US" sz="2800" dirty="0" smtClean="0"/>
              <a:t>Post notes online on course shell</a:t>
            </a:r>
          </a:p>
          <a:p>
            <a:pPr>
              <a:lnSpc>
                <a:spcPct val="90000"/>
              </a:lnSpc>
              <a:defRPr/>
            </a:pPr>
            <a:endParaRPr lang="en-US" sz="2800" dirty="0"/>
          </a:p>
          <a:p>
            <a:endParaRPr lang="en-US" dirty="0"/>
          </a:p>
        </p:txBody>
      </p:sp>
    </p:spTree>
    <p:extLst>
      <p:ext uri="{BB962C8B-B14F-4D97-AF65-F5344CB8AC3E}">
        <p14:creationId xmlns:p14="http://schemas.microsoft.com/office/powerpoint/2010/main" val="26436910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Auditory Processing Disabilities</a:t>
            </a:r>
          </a:p>
        </p:txBody>
      </p:sp>
      <p:sp>
        <p:nvSpPr>
          <p:cNvPr id="3" name="Content Placeholder 2"/>
          <p:cNvSpPr>
            <a:spLocks noGrp="1"/>
          </p:cNvSpPr>
          <p:nvPr>
            <p:ph sz="quarter" idx="1"/>
          </p:nvPr>
        </p:nvSpPr>
        <p:spPr/>
        <p:txBody>
          <a:bodyPr>
            <a:normAutofit/>
          </a:bodyPr>
          <a:lstStyle/>
          <a:p>
            <a:r>
              <a:rPr lang="en-US" sz="2800" b="1" dirty="0" smtClean="0">
                <a:latin typeface="+mj-lt"/>
              </a:rPr>
              <a:t>Combine lecture teaching with visual aids. </a:t>
            </a:r>
          </a:p>
          <a:p>
            <a:pPr>
              <a:lnSpc>
                <a:spcPct val="90000"/>
              </a:lnSpc>
              <a:defRPr/>
            </a:pPr>
            <a:r>
              <a:rPr lang="en-US" sz="2800" b="1" dirty="0" smtClean="0">
                <a:latin typeface="+mj-lt"/>
              </a:rPr>
              <a:t>When working with a student individually, reduce </a:t>
            </a:r>
            <a:r>
              <a:rPr lang="en-US" sz="2800" b="1" dirty="0">
                <a:latin typeface="+mj-lt"/>
              </a:rPr>
              <a:t>or space </a:t>
            </a:r>
            <a:r>
              <a:rPr lang="en-US" sz="2800" b="1" dirty="0" smtClean="0">
                <a:latin typeface="+mj-lt"/>
              </a:rPr>
              <a:t>verbal </a:t>
            </a:r>
            <a:r>
              <a:rPr lang="en-US" sz="2800" b="1" dirty="0">
                <a:latin typeface="+mj-lt"/>
              </a:rPr>
              <a:t>directions or use cues such as “Ready for the next step</a:t>
            </a:r>
            <a:r>
              <a:rPr lang="en-US" sz="2800" b="1" dirty="0" smtClean="0">
                <a:latin typeface="+mj-lt"/>
              </a:rPr>
              <a:t>?”</a:t>
            </a:r>
            <a:endParaRPr lang="en-US" sz="2800" b="1" dirty="0">
              <a:latin typeface="+mj-lt"/>
            </a:endParaRPr>
          </a:p>
          <a:p>
            <a:pPr>
              <a:lnSpc>
                <a:spcPct val="90000"/>
              </a:lnSpc>
              <a:defRPr/>
            </a:pPr>
            <a:r>
              <a:rPr lang="en-US" sz="2800" b="1" dirty="0">
                <a:latin typeface="+mj-lt"/>
              </a:rPr>
              <a:t>Reword or help decipher </a:t>
            </a:r>
            <a:r>
              <a:rPr lang="en-US" sz="2800" b="1" dirty="0" smtClean="0">
                <a:latin typeface="+mj-lt"/>
              </a:rPr>
              <a:t>verbal directions in lecture or lab.</a:t>
            </a:r>
            <a:endParaRPr lang="en-US" sz="2800" b="1" dirty="0">
              <a:latin typeface="+mj-lt"/>
            </a:endParaRPr>
          </a:p>
          <a:p>
            <a:pPr>
              <a:lnSpc>
                <a:spcPct val="90000"/>
              </a:lnSpc>
              <a:defRPr/>
            </a:pPr>
            <a:r>
              <a:rPr lang="en-US" sz="2800" b="1" dirty="0">
                <a:latin typeface="+mj-lt"/>
              </a:rPr>
              <a:t>Vary pitch and tone of voice, alter pace, stress key words</a:t>
            </a:r>
            <a:r>
              <a:rPr lang="en-US" sz="2800" b="1" dirty="0" smtClean="0">
                <a:latin typeface="+mj-lt"/>
              </a:rPr>
              <a:t>.</a:t>
            </a:r>
          </a:p>
          <a:p>
            <a:r>
              <a:rPr lang="en-US" sz="2800" b="1" dirty="0" smtClean="0"/>
              <a:t>Post outline of lecture on course shell ahead of lecture for preview. </a:t>
            </a:r>
            <a:endParaRPr lang="en-US" sz="2800" b="1" dirty="0"/>
          </a:p>
        </p:txBody>
      </p:sp>
    </p:spTree>
    <p:extLst>
      <p:ext uri="{BB962C8B-B14F-4D97-AF65-F5344CB8AC3E}">
        <p14:creationId xmlns:p14="http://schemas.microsoft.com/office/powerpoint/2010/main" val="3008765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Dyslexia</a:t>
            </a:r>
            <a:endParaRPr lang="en-US" b="1" dirty="0"/>
          </a:p>
        </p:txBody>
      </p:sp>
      <p:sp>
        <p:nvSpPr>
          <p:cNvPr id="3" name="Content Placeholder 2"/>
          <p:cNvSpPr>
            <a:spLocks noGrp="1"/>
          </p:cNvSpPr>
          <p:nvPr>
            <p:ph sz="quarter" idx="1"/>
          </p:nvPr>
        </p:nvSpPr>
        <p:spPr/>
        <p:txBody>
          <a:bodyPr>
            <a:normAutofit fontScale="85000" lnSpcReduction="10000"/>
          </a:bodyPr>
          <a:lstStyle/>
          <a:p>
            <a:pPr>
              <a:lnSpc>
                <a:spcPct val="80000"/>
              </a:lnSpc>
              <a:defRPr/>
            </a:pPr>
            <a:r>
              <a:rPr lang="en-US" sz="3200" dirty="0"/>
              <a:t>Suggest the use of </a:t>
            </a:r>
            <a:r>
              <a:rPr lang="en-US" sz="3200" dirty="0" smtClean="0"/>
              <a:t>electronic materials and a screen reader</a:t>
            </a:r>
            <a:endParaRPr lang="en-US" sz="3200" dirty="0"/>
          </a:p>
          <a:p>
            <a:pPr>
              <a:lnSpc>
                <a:spcPct val="80000"/>
              </a:lnSpc>
              <a:defRPr/>
            </a:pPr>
            <a:endParaRPr lang="en-US" sz="3200" dirty="0"/>
          </a:p>
          <a:p>
            <a:pPr>
              <a:lnSpc>
                <a:spcPct val="80000"/>
              </a:lnSpc>
              <a:defRPr/>
            </a:pPr>
            <a:r>
              <a:rPr lang="en-US" sz="3200" dirty="0"/>
              <a:t>Use multi-sensory teaching methods, when possible.</a:t>
            </a:r>
          </a:p>
          <a:p>
            <a:pPr>
              <a:lnSpc>
                <a:spcPct val="80000"/>
              </a:lnSpc>
              <a:defRPr/>
            </a:pPr>
            <a:endParaRPr lang="en-US" sz="3200" dirty="0"/>
          </a:p>
          <a:p>
            <a:pPr>
              <a:lnSpc>
                <a:spcPct val="80000"/>
              </a:lnSpc>
              <a:defRPr/>
            </a:pPr>
            <a:r>
              <a:rPr lang="en-US" sz="3200" dirty="0" smtClean="0"/>
              <a:t>Encourage students to learn material in </a:t>
            </a:r>
            <a:r>
              <a:rPr lang="en-US" sz="3200" dirty="0"/>
              <a:t>small </a:t>
            </a:r>
            <a:r>
              <a:rPr lang="en-US" sz="3200" dirty="0" smtClean="0"/>
              <a:t>pieces, and then connect all the material with larger concepts.</a:t>
            </a:r>
            <a:endParaRPr lang="en-US" sz="3200" dirty="0"/>
          </a:p>
          <a:p>
            <a:pPr>
              <a:lnSpc>
                <a:spcPct val="80000"/>
              </a:lnSpc>
              <a:buNone/>
              <a:defRPr/>
            </a:pPr>
            <a:endParaRPr lang="en-US" sz="3200" dirty="0"/>
          </a:p>
          <a:p>
            <a:pPr>
              <a:lnSpc>
                <a:spcPct val="80000"/>
              </a:lnSpc>
              <a:defRPr/>
            </a:pPr>
            <a:r>
              <a:rPr lang="en-US" sz="3200" dirty="0" smtClean="0"/>
              <a:t>Encourage students to take notes in more than one way  i.e., linearly and mapping </a:t>
            </a:r>
            <a:endParaRPr lang="en-US" sz="3200" dirty="0"/>
          </a:p>
          <a:p>
            <a:pPr>
              <a:lnSpc>
                <a:spcPct val="80000"/>
              </a:lnSpc>
              <a:defRPr/>
            </a:pPr>
            <a:endParaRPr lang="en-US" sz="3200" dirty="0"/>
          </a:p>
          <a:p>
            <a:pPr>
              <a:lnSpc>
                <a:spcPct val="80000"/>
              </a:lnSpc>
              <a:defRPr/>
            </a:pPr>
            <a:r>
              <a:rPr lang="en-US" sz="3200" dirty="0"/>
              <a:t>Use mnemonics to help students grasp key concepts</a:t>
            </a:r>
            <a:r>
              <a:rPr lang="en-US" sz="3200" dirty="0" smtClean="0"/>
              <a:t>.</a:t>
            </a:r>
            <a:endParaRPr lang="en-US" sz="3200" dirty="0"/>
          </a:p>
        </p:txBody>
      </p:sp>
    </p:spTree>
    <p:extLst>
      <p:ext uri="{BB962C8B-B14F-4D97-AF65-F5344CB8AC3E}">
        <p14:creationId xmlns:p14="http://schemas.microsoft.com/office/powerpoint/2010/main" val="1001891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Dyscalculia</a:t>
            </a:r>
            <a:endParaRPr lang="en-US" b="1" dirty="0"/>
          </a:p>
        </p:txBody>
      </p:sp>
      <p:sp>
        <p:nvSpPr>
          <p:cNvPr id="3" name="Content Placeholder 2"/>
          <p:cNvSpPr>
            <a:spLocks noGrp="1"/>
          </p:cNvSpPr>
          <p:nvPr>
            <p:ph sz="quarter" idx="1"/>
          </p:nvPr>
        </p:nvSpPr>
        <p:spPr/>
        <p:txBody>
          <a:bodyPr>
            <a:normAutofit lnSpcReduction="10000"/>
          </a:bodyPr>
          <a:lstStyle/>
          <a:p>
            <a:pPr>
              <a:lnSpc>
                <a:spcPct val="80000"/>
              </a:lnSpc>
              <a:defRPr/>
            </a:pPr>
            <a:r>
              <a:rPr lang="en-US" sz="3200" dirty="0"/>
              <a:t>Allow use of scratch paper.</a:t>
            </a:r>
          </a:p>
          <a:p>
            <a:pPr>
              <a:lnSpc>
                <a:spcPct val="80000"/>
              </a:lnSpc>
              <a:defRPr/>
            </a:pPr>
            <a:r>
              <a:rPr lang="en-US" sz="3200" dirty="0"/>
              <a:t>Use diagrams and draw math concepts.</a:t>
            </a:r>
          </a:p>
          <a:p>
            <a:pPr>
              <a:lnSpc>
                <a:spcPct val="80000"/>
              </a:lnSpc>
              <a:defRPr/>
            </a:pPr>
            <a:r>
              <a:rPr lang="en-US" sz="3200" dirty="0"/>
              <a:t>Suggest use of graph paper.</a:t>
            </a:r>
          </a:p>
          <a:p>
            <a:pPr>
              <a:lnSpc>
                <a:spcPct val="80000"/>
              </a:lnSpc>
              <a:defRPr/>
            </a:pPr>
            <a:r>
              <a:rPr lang="en-US" sz="3200" dirty="0" smtClean="0"/>
              <a:t>Use </a:t>
            </a:r>
            <a:r>
              <a:rPr lang="en-US" sz="3200" dirty="0"/>
              <a:t>mnemonic devices to learn steps of a math concept.</a:t>
            </a:r>
          </a:p>
          <a:p>
            <a:pPr>
              <a:lnSpc>
                <a:spcPct val="80000"/>
              </a:lnSpc>
              <a:defRPr/>
            </a:pPr>
            <a:r>
              <a:rPr lang="en-US" sz="3200" dirty="0" smtClean="0"/>
              <a:t>Schedule computer time for drill and practice.</a:t>
            </a:r>
          </a:p>
          <a:p>
            <a:pPr>
              <a:lnSpc>
                <a:spcPct val="80000"/>
              </a:lnSpc>
              <a:defRPr/>
            </a:pPr>
            <a:r>
              <a:rPr lang="en-US" sz="3200" dirty="0" smtClean="0"/>
              <a:t>Provide </a:t>
            </a:r>
            <a:r>
              <a:rPr lang="en-US" sz="3200" dirty="0"/>
              <a:t>a list of math symbols with their meanings and formulas on a handout ahead of time, i.e., &gt; and &lt; is greater than and lesser than. </a:t>
            </a:r>
            <a:endParaRPr lang="en-US" sz="3200" dirty="0" smtClean="0"/>
          </a:p>
          <a:p>
            <a:pPr>
              <a:lnSpc>
                <a:spcPct val="80000"/>
              </a:lnSpc>
              <a:defRPr/>
            </a:pPr>
            <a:r>
              <a:rPr lang="en-US" sz="3200" dirty="0" smtClean="0"/>
              <a:t>Read </a:t>
            </a:r>
            <a:r>
              <a:rPr lang="en-US" sz="3200" dirty="0"/>
              <a:t>sample problems out loud.</a:t>
            </a:r>
          </a:p>
          <a:p>
            <a:pPr>
              <a:lnSpc>
                <a:spcPct val="80000"/>
              </a:lnSpc>
              <a:defRPr/>
            </a:pPr>
            <a:endParaRPr lang="en-US" sz="3200" dirty="0"/>
          </a:p>
        </p:txBody>
      </p:sp>
    </p:spTree>
    <p:extLst>
      <p:ext uri="{BB962C8B-B14F-4D97-AF65-F5344CB8AC3E}">
        <p14:creationId xmlns:p14="http://schemas.microsoft.com/office/powerpoint/2010/main" val="6612469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Aphasia- Language Disabilities</a:t>
            </a:r>
            <a:r>
              <a:rPr lang="en-US" dirty="0"/>
              <a:t> </a:t>
            </a:r>
          </a:p>
        </p:txBody>
      </p:sp>
      <p:sp>
        <p:nvSpPr>
          <p:cNvPr id="3" name="Content Placeholder 2"/>
          <p:cNvSpPr>
            <a:spLocks noGrp="1"/>
          </p:cNvSpPr>
          <p:nvPr>
            <p:ph sz="quarter" idx="1"/>
          </p:nvPr>
        </p:nvSpPr>
        <p:spPr/>
        <p:txBody>
          <a:bodyPr>
            <a:normAutofit lnSpcReduction="10000"/>
          </a:bodyPr>
          <a:lstStyle/>
          <a:p>
            <a:pPr>
              <a:defRPr/>
            </a:pPr>
            <a:r>
              <a:rPr lang="en-US" sz="3200" dirty="0"/>
              <a:t>Speak slowly and clearly and use simple sentences to convey information. </a:t>
            </a:r>
          </a:p>
          <a:p>
            <a:pPr>
              <a:defRPr/>
            </a:pPr>
            <a:r>
              <a:rPr lang="en-US" sz="3200" dirty="0"/>
              <a:t>Allow several seconds of “think time” for answering questions.</a:t>
            </a:r>
          </a:p>
          <a:p>
            <a:pPr>
              <a:defRPr/>
            </a:pPr>
            <a:r>
              <a:rPr lang="en-US" sz="3200" dirty="0"/>
              <a:t>Write main concepts on board or PowerPoint.</a:t>
            </a:r>
          </a:p>
          <a:p>
            <a:pPr>
              <a:defRPr/>
            </a:pPr>
            <a:r>
              <a:rPr lang="en-US" sz="3200" dirty="0"/>
              <a:t>Encourage student to use graphic organizers for note taking from lectures </a:t>
            </a:r>
            <a:r>
              <a:rPr lang="en-US" sz="3200" dirty="0" smtClean="0"/>
              <a:t>and textbooks</a:t>
            </a:r>
            <a:r>
              <a:rPr lang="en-US" sz="3200" dirty="0"/>
              <a:t>.</a:t>
            </a:r>
          </a:p>
          <a:p>
            <a:pPr>
              <a:defRPr/>
            </a:pPr>
            <a:r>
              <a:rPr lang="en-US" sz="3200" dirty="0"/>
              <a:t>Encourage mapping or webbing for writing assignments</a:t>
            </a:r>
            <a:r>
              <a:rPr lang="en-US" sz="3200" dirty="0" smtClean="0"/>
              <a:t>.</a:t>
            </a:r>
            <a:endParaRPr lang="en-US" sz="3200" dirty="0"/>
          </a:p>
        </p:txBody>
      </p:sp>
    </p:spTree>
    <p:extLst>
      <p:ext uri="{BB962C8B-B14F-4D97-AF65-F5344CB8AC3E}">
        <p14:creationId xmlns:p14="http://schemas.microsoft.com/office/powerpoint/2010/main" val="12609533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t>Sources</a:t>
            </a:r>
            <a:endParaRPr lang="en-US" b="1" dirty="0"/>
          </a:p>
        </p:txBody>
      </p:sp>
      <p:sp>
        <p:nvSpPr>
          <p:cNvPr id="3" name="Content Placeholder 2"/>
          <p:cNvSpPr>
            <a:spLocks noGrp="1"/>
          </p:cNvSpPr>
          <p:nvPr>
            <p:ph sz="quarter" idx="1"/>
          </p:nvPr>
        </p:nvSpPr>
        <p:spPr/>
        <p:txBody>
          <a:bodyPr/>
          <a:lstStyle/>
          <a:p>
            <a:r>
              <a:rPr lang="en-US" i="1" dirty="0"/>
              <a:t>Diagnostic and statistical manual of mental disorders, DSM-IV-TR</a:t>
            </a:r>
            <a:r>
              <a:rPr lang="en-US" dirty="0"/>
              <a:t>. (2000). Washington, DC: American Psychiatric Association. </a:t>
            </a:r>
            <a:endParaRPr lang="en-US" dirty="0" smtClean="0"/>
          </a:p>
          <a:p>
            <a:r>
              <a:rPr lang="en-US" dirty="0" smtClean="0"/>
              <a:t>Learning </a:t>
            </a:r>
            <a:r>
              <a:rPr lang="en-US" dirty="0"/>
              <a:t>Disabilities Association of America. (</a:t>
            </a:r>
            <a:r>
              <a:rPr lang="en-US" dirty="0" err="1"/>
              <a:t>n.d.</a:t>
            </a:r>
            <a:r>
              <a:rPr lang="en-US" dirty="0"/>
              <a:t>). Retrieved from https://ldaamerica.org/ </a:t>
            </a:r>
          </a:p>
          <a:p>
            <a:r>
              <a:rPr lang="en-US" dirty="0" smtClean="0"/>
              <a:t>Lerner</a:t>
            </a:r>
            <a:r>
              <a:rPr lang="en-US" dirty="0"/>
              <a:t>, J. W. (1993). </a:t>
            </a:r>
            <a:r>
              <a:rPr lang="en-US" i="1" dirty="0"/>
              <a:t>Learning disabilities: theories, diagnosis, and teaching strategies</a:t>
            </a:r>
            <a:r>
              <a:rPr lang="en-US" dirty="0"/>
              <a:t>. Boston: Houghton Mifflin. </a:t>
            </a:r>
          </a:p>
        </p:txBody>
      </p:sp>
    </p:spTree>
    <p:extLst>
      <p:ext uri="{BB962C8B-B14F-4D97-AF65-F5344CB8AC3E}">
        <p14:creationId xmlns:p14="http://schemas.microsoft.com/office/powerpoint/2010/main" val="25131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Learning Objectives</a:t>
            </a:r>
            <a:endParaRPr lang="en-US" b="1" dirty="0"/>
          </a:p>
        </p:txBody>
      </p:sp>
      <p:sp>
        <p:nvSpPr>
          <p:cNvPr id="3" name="Content Placeholder 2"/>
          <p:cNvSpPr>
            <a:spLocks noGrp="1"/>
          </p:cNvSpPr>
          <p:nvPr>
            <p:ph sz="quarter" idx="1"/>
          </p:nvPr>
        </p:nvSpPr>
        <p:spPr>
          <a:xfrm>
            <a:off x="990600" y="1600200"/>
            <a:ext cx="6781800" cy="4495800"/>
          </a:xfrm>
        </p:spPr>
        <p:txBody>
          <a:bodyPr>
            <a:normAutofit/>
          </a:bodyPr>
          <a:lstStyle/>
          <a:p>
            <a:endParaRPr lang="en-US" dirty="0" smtClean="0"/>
          </a:p>
          <a:p>
            <a:r>
              <a:rPr lang="en-US" dirty="0" smtClean="0"/>
              <a:t>Define what a learning disability is</a:t>
            </a:r>
          </a:p>
          <a:p>
            <a:endParaRPr lang="en-US" sz="800" dirty="0" smtClean="0"/>
          </a:p>
          <a:p>
            <a:r>
              <a:rPr lang="en-US" dirty="0" smtClean="0"/>
              <a:t>Identify areas of learning that can be affected by a learning disability </a:t>
            </a:r>
          </a:p>
          <a:p>
            <a:endParaRPr lang="en-US" sz="800" dirty="0" smtClean="0"/>
          </a:p>
          <a:p>
            <a:r>
              <a:rPr lang="en-US" dirty="0" smtClean="0"/>
              <a:t>Identify inclusive, non-ableist strategies for including students with learning disabilities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a:bodyPr>
          <a:lstStyle/>
          <a:p>
            <a:pPr eaLnBrk="1" hangingPunct="1">
              <a:defRPr/>
            </a:pPr>
            <a:r>
              <a:rPr lang="en-US" b="1" dirty="0" smtClean="0"/>
              <a:t>What is a Learning Disability?</a:t>
            </a:r>
          </a:p>
        </p:txBody>
      </p:sp>
      <p:sp>
        <p:nvSpPr>
          <p:cNvPr id="7171" name="Rectangle 3"/>
          <p:cNvSpPr>
            <a:spLocks noGrp="1" noChangeArrowheads="1"/>
          </p:cNvSpPr>
          <p:nvPr>
            <p:ph sz="quarter" idx="1"/>
          </p:nvPr>
        </p:nvSpPr>
        <p:spPr/>
        <p:txBody>
          <a:bodyPr/>
          <a:lstStyle/>
          <a:p>
            <a:pPr eaLnBrk="1" hangingPunct="1">
              <a:defRPr/>
            </a:pPr>
            <a:endParaRPr lang="en-US" dirty="0" smtClean="0"/>
          </a:p>
          <a:p>
            <a:pPr eaLnBrk="1" hangingPunct="1">
              <a:defRPr/>
            </a:pPr>
            <a:r>
              <a:rPr lang="en-US" sz="4000" dirty="0" smtClean="0"/>
              <a:t>A disorder which affects the manner in which individuals with average or above average intelligence take in, retain and express information.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defRPr/>
            </a:pPr>
            <a:r>
              <a:rPr lang="en-US" sz="3600" b="1" dirty="0" smtClean="0"/>
              <a:t>Learning Disabilities…</a:t>
            </a:r>
          </a:p>
        </p:txBody>
      </p:sp>
      <p:sp>
        <p:nvSpPr>
          <p:cNvPr id="28675" name="Rectangle 3"/>
          <p:cNvSpPr>
            <a:spLocks noGrp="1" noChangeArrowheads="1"/>
          </p:cNvSpPr>
          <p:nvPr>
            <p:ph sz="quarter" idx="1"/>
          </p:nvPr>
        </p:nvSpPr>
        <p:spPr/>
        <p:txBody>
          <a:bodyPr>
            <a:normAutofit/>
          </a:bodyPr>
          <a:lstStyle/>
          <a:p>
            <a:pPr eaLnBrk="1" hangingPunct="1">
              <a:lnSpc>
                <a:spcPct val="80000"/>
              </a:lnSpc>
              <a:defRPr/>
            </a:pPr>
            <a:r>
              <a:rPr lang="en-US" sz="2300" dirty="0" smtClean="0"/>
              <a:t>Are neurological in origin</a:t>
            </a:r>
          </a:p>
          <a:p>
            <a:pPr eaLnBrk="1" hangingPunct="1">
              <a:lnSpc>
                <a:spcPct val="80000"/>
              </a:lnSpc>
              <a:defRPr/>
            </a:pPr>
            <a:endParaRPr lang="en-US" sz="2300" dirty="0" smtClean="0"/>
          </a:p>
          <a:p>
            <a:pPr eaLnBrk="1" hangingPunct="1">
              <a:lnSpc>
                <a:spcPct val="80000"/>
              </a:lnSpc>
              <a:defRPr/>
            </a:pPr>
            <a:r>
              <a:rPr lang="en-US" sz="2300" dirty="0" smtClean="0"/>
              <a:t>Are a heterogeneous group of disorders (specific to the individual)</a:t>
            </a:r>
          </a:p>
          <a:p>
            <a:pPr eaLnBrk="1" hangingPunct="1">
              <a:lnSpc>
                <a:spcPct val="80000"/>
              </a:lnSpc>
              <a:buFontTx/>
              <a:buNone/>
              <a:defRPr/>
            </a:pPr>
            <a:endParaRPr lang="en-US" sz="2300" dirty="0" smtClean="0"/>
          </a:p>
          <a:p>
            <a:pPr eaLnBrk="1" hangingPunct="1">
              <a:lnSpc>
                <a:spcPct val="80000"/>
              </a:lnSpc>
              <a:defRPr/>
            </a:pPr>
            <a:r>
              <a:rPr lang="en-US" sz="2300" dirty="0" smtClean="0"/>
              <a:t>Often involve an overall speed of processing difficulty</a:t>
            </a:r>
          </a:p>
          <a:p>
            <a:pPr eaLnBrk="1" hangingPunct="1">
              <a:lnSpc>
                <a:spcPct val="80000"/>
              </a:lnSpc>
              <a:buFontTx/>
              <a:buNone/>
              <a:defRPr/>
            </a:pPr>
            <a:endParaRPr lang="en-US" sz="2300" dirty="0" smtClean="0"/>
          </a:p>
          <a:p>
            <a:pPr eaLnBrk="1" hangingPunct="1">
              <a:lnSpc>
                <a:spcPct val="80000"/>
              </a:lnSpc>
              <a:defRPr/>
            </a:pPr>
            <a:r>
              <a:rPr lang="en-US" sz="2300" dirty="0" smtClean="0"/>
              <a:t>Often involve uneven patterns of learning</a:t>
            </a:r>
          </a:p>
          <a:p>
            <a:pPr eaLnBrk="1" hangingPunct="1">
              <a:lnSpc>
                <a:spcPct val="80000"/>
              </a:lnSpc>
              <a:buFontTx/>
              <a:buNone/>
              <a:defRPr/>
            </a:pPr>
            <a:endParaRPr lang="en-US" sz="2300" dirty="0" smtClean="0"/>
          </a:p>
          <a:p>
            <a:pPr eaLnBrk="1" hangingPunct="1">
              <a:lnSpc>
                <a:spcPct val="80000"/>
              </a:lnSpc>
              <a:defRPr/>
            </a:pPr>
            <a:r>
              <a:rPr lang="en-US" sz="2300" dirty="0" smtClean="0"/>
              <a:t>Occur throughout the lifespan</a:t>
            </a:r>
          </a:p>
          <a:p>
            <a:pPr eaLnBrk="1" hangingPunct="1">
              <a:lnSpc>
                <a:spcPct val="80000"/>
              </a:lnSpc>
              <a:defRPr/>
            </a:pPr>
            <a:endParaRPr lang="en-US" sz="2400" dirty="0" smtClean="0"/>
          </a:p>
          <a:p>
            <a:pPr eaLnBrk="1" hangingPunct="1">
              <a:lnSpc>
                <a:spcPct val="80000"/>
              </a:lnSpc>
              <a:buFontTx/>
              <a:buNone/>
              <a:defRPr/>
            </a:pPr>
            <a:endParaRPr lang="en-US" sz="2400" dirty="0" smtClean="0"/>
          </a:p>
          <a:p>
            <a:pPr eaLnBrk="1" hangingPunct="1">
              <a:lnSpc>
                <a:spcPct val="80000"/>
              </a:lnSpc>
              <a:defRPr/>
            </a:pPr>
            <a:endParaRPr lang="en-US" sz="2400" dirty="0" smtClean="0"/>
          </a:p>
          <a:p>
            <a:pPr eaLnBrk="1" hangingPunct="1">
              <a:lnSpc>
                <a:spcPct val="80000"/>
              </a:lnSpc>
              <a:defRPr/>
            </a:pPr>
            <a:endParaRPr lang="en-US" sz="2400" dirty="0" smtClean="0"/>
          </a:p>
          <a:p>
            <a:pPr eaLnBrk="1" hangingPunct="1">
              <a:lnSpc>
                <a:spcPct val="80000"/>
              </a:lnSpc>
              <a:defRPr/>
            </a:pPr>
            <a:endParaRPr lang="en-US" sz="20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DSM-V Language</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smtClean="0"/>
              <a:t>Traditionally, a diagnosis of an LD was based on a 1.5 standard deviation discrepancy between cognitive ability and achievement (IQ scores vs. achievement scores).</a:t>
            </a:r>
          </a:p>
          <a:p>
            <a:endParaRPr lang="en-US" dirty="0" smtClean="0"/>
          </a:p>
          <a:p>
            <a:r>
              <a:rPr lang="en-US" dirty="0" smtClean="0"/>
              <a:t>In the DSM-V, the use of the discrepancy model was replaced with four criteria.</a:t>
            </a:r>
          </a:p>
          <a:p>
            <a:pPr lvl="1"/>
            <a:r>
              <a:rPr lang="en-US" dirty="0" smtClean="0"/>
              <a:t>Symptoms lasting at least 6 months, despite intervention</a:t>
            </a:r>
          </a:p>
          <a:p>
            <a:pPr lvl="1"/>
            <a:r>
              <a:rPr lang="en-US" dirty="0" smtClean="0"/>
              <a:t>Age </a:t>
            </a:r>
            <a:r>
              <a:rPr lang="en-US" dirty="0"/>
              <a:t>at onset of problems (during the school-age years, although may not fully manifest until young adulthood in some individuals</a:t>
            </a:r>
            <a:r>
              <a:rPr lang="en-US" dirty="0" smtClean="0"/>
              <a:t>)</a:t>
            </a:r>
          </a:p>
          <a:p>
            <a:pPr lvl="1"/>
            <a:r>
              <a:rPr lang="en-US" dirty="0" smtClean="0"/>
              <a:t>Measurement of those characteristics, </a:t>
            </a:r>
            <a:r>
              <a:rPr lang="en-US" dirty="0"/>
              <a:t>below those expected for </a:t>
            </a:r>
            <a:r>
              <a:rPr lang="en-US" dirty="0" smtClean="0"/>
              <a:t>age, and causing </a:t>
            </a:r>
            <a:r>
              <a:rPr lang="en-US" dirty="0"/>
              <a:t>impairment in academic, occupational, or everyday </a:t>
            </a:r>
            <a:r>
              <a:rPr lang="en-US" dirty="0" smtClean="0"/>
              <a:t>activities  </a:t>
            </a:r>
          </a:p>
          <a:p>
            <a:pPr lvl="1"/>
            <a:r>
              <a:rPr lang="en-US" dirty="0" smtClean="0"/>
              <a:t>Exclusion of other disorders (such as intellectual disabilities</a:t>
            </a:r>
            <a:r>
              <a:rPr lang="en-US" dirty="0"/>
              <a:t>, uncorrected auditory or visual acuity problems, other mental or neurological disorders) or adverse conditions (psychosocial adversity, lack of proficiency in the language of instruction, inadequate instruction) must be ruled out before a diagnosis </a:t>
            </a:r>
            <a:r>
              <a:rPr lang="en-US" dirty="0" smtClean="0"/>
              <a:t>of LD</a:t>
            </a:r>
            <a:endParaRPr lang="en-US" dirty="0"/>
          </a:p>
        </p:txBody>
      </p:sp>
      <p:sp>
        <p:nvSpPr>
          <p:cNvPr id="4" name="Rectangle 3"/>
          <p:cNvSpPr/>
          <p:nvPr/>
        </p:nvSpPr>
        <p:spPr>
          <a:xfrm>
            <a:off x="2286000" y="2607237"/>
            <a:ext cx="4572000" cy="313932"/>
          </a:xfrm>
          <a:prstGeom prst="rect">
            <a:avLst/>
          </a:prstGeom>
        </p:spPr>
        <p:txBody>
          <a:bodyPr>
            <a:spAutoFit/>
          </a:bodyPr>
          <a:lstStyle/>
          <a:p>
            <a:pPr eaLnBrk="1" hangingPunct="1">
              <a:lnSpc>
                <a:spcPct val="80000"/>
              </a:lnSpc>
              <a:defRPr/>
            </a:pPr>
            <a:r>
              <a:rPr lang="en-US" dirty="0"/>
              <a:t>	</a:t>
            </a:r>
          </a:p>
        </p:txBody>
      </p:sp>
    </p:spTree>
    <p:extLst>
      <p:ext uri="{BB962C8B-B14F-4D97-AF65-F5344CB8AC3E}">
        <p14:creationId xmlns:p14="http://schemas.microsoft.com/office/powerpoint/2010/main" val="2766252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152400"/>
            <a:ext cx="7772400" cy="1143000"/>
          </a:xfrm>
        </p:spPr>
        <p:txBody>
          <a:bodyPr>
            <a:normAutofit fontScale="90000"/>
          </a:bodyPr>
          <a:lstStyle/>
          <a:p>
            <a:pPr algn="ctr" eaLnBrk="1" hangingPunct="1">
              <a:defRPr/>
            </a:pPr>
            <a:r>
              <a:rPr lang="en-US" sz="4000" b="1" dirty="0" smtClean="0"/>
              <a:t>Areas of Learning that can be </a:t>
            </a:r>
            <a:br>
              <a:rPr lang="en-US" sz="4000" b="1" dirty="0" smtClean="0"/>
            </a:br>
            <a:r>
              <a:rPr lang="en-US" sz="4000" b="1" dirty="0" smtClean="0"/>
              <a:t>Affected by an LD</a:t>
            </a:r>
          </a:p>
        </p:txBody>
      </p:sp>
      <p:sp>
        <p:nvSpPr>
          <p:cNvPr id="22531" name="Rectangle 3"/>
          <p:cNvSpPr>
            <a:spLocks noGrp="1" noChangeArrowheads="1"/>
          </p:cNvSpPr>
          <p:nvPr>
            <p:ph sz="quarter" idx="1"/>
          </p:nvPr>
        </p:nvSpPr>
        <p:spPr>
          <a:xfrm>
            <a:off x="1066800" y="1600200"/>
            <a:ext cx="6477000" cy="4495800"/>
          </a:xfrm>
        </p:spPr>
        <p:txBody>
          <a:bodyPr>
            <a:normAutofit fontScale="92500" lnSpcReduction="10000"/>
          </a:bodyPr>
          <a:lstStyle/>
          <a:p>
            <a:pPr>
              <a:lnSpc>
                <a:spcPct val="80000"/>
              </a:lnSpc>
              <a:defRPr/>
            </a:pPr>
            <a:endParaRPr lang="en-US" sz="2800" dirty="0" smtClean="0"/>
          </a:p>
          <a:p>
            <a:pPr>
              <a:lnSpc>
                <a:spcPct val="80000"/>
              </a:lnSpc>
              <a:defRPr/>
            </a:pPr>
            <a:r>
              <a:rPr lang="en-US" sz="2800" dirty="0" smtClean="0"/>
              <a:t>visual processing </a:t>
            </a:r>
          </a:p>
          <a:p>
            <a:pPr>
              <a:lnSpc>
                <a:spcPct val="80000"/>
              </a:lnSpc>
              <a:defRPr/>
            </a:pPr>
            <a:r>
              <a:rPr lang="en-US" sz="2800" dirty="0" smtClean="0"/>
              <a:t>auditory processing</a:t>
            </a:r>
          </a:p>
          <a:p>
            <a:pPr>
              <a:lnSpc>
                <a:spcPct val="80000"/>
              </a:lnSpc>
              <a:defRPr/>
            </a:pPr>
            <a:r>
              <a:rPr lang="en-US" sz="2800" dirty="0" smtClean="0"/>
              <a:t>processing speed</a:t>
            </a:r>
          </a:p>
          <a:p>
            <a:pPr>
              <a:lnSpc>
                <a:spcPct val="80000"/>
              </a:lnSpc>
              <a:defRPr/>
            </a:pPr>
            <a:r>
              <a:rPr lang="en-US" sz="2800" dirty="0" smtClean="0"/>
              <a:t>basic reading (decoding)</a:t>
            </a:r>
          </a:p>
          <a:p>
            <a:pPr>
              <a:lnSpc>
                <a:spcPct val="80000"/>
              </a:lnSpc>
              <a:defRPr/>
            </a:pPr>
            <a:r>
              <a:rPr lang="en-US" sz="2800" dirty="0" smtClean="0"/>
              <a:t>reading comprehension</a:t>
            </a:r>
          </a:p>
          <a:p>
            <a:pPr>
              <a:lnSpc>
                <a:spcPct val="80000"/>
              </a:lnSpc>
              <a:defRPr/>
            </a:pPr>
            <a:r>
              <a:rPr lang="en-US" sz="2800" dirty="0" smtClean="0"/>
              <a:t>oral expression </a:t>
            </a:r>
          </a:p>
          <a:p>
            <a:pPr>
              <a:lnSpc>
                <a:spcPct val="80000"/>
              </a:lnSpc>
              <a:defRPr/>
            </a:pPr>
            <a:r>
              <a:rPr lang="en-US" sz="2800" dirty="0" smtClean="0"/>
              <a:t>written expression </a:t>
            </a:r>
          </a:p>
          <a:p>
            <a:pPr>
              <a:lnSpc>
                <a:spcPct val="80000"/>
              </a:lnSpc>
              <a:defRPr/>
            </a:pPr>
            <a:r>
              <a:rPr lang="en-US" sz="2800" dirty="0" smtClean="0"/>
              <a:t>mathematical calculation and reasoning</a:t>
            </a:r>
          </a:p>
          <a:p>
            <a:pPr marL="0" indent="0">
              <a:lnSpc>
                <a:spcPct val="80000"/>
              </a:lnSpc>
              <a:buNone/>
              <a:defRPr/>
            </a:pPr>
            <a:endParaRPr lang="en-US" sz="2800" dirty="0" smtClean="0"/>
          </a:p>
          <a:p>
            <a:pPr>
              <a:lnSpc>
                <a:spcPct val="80000"/>
              </a:lnSpc>
              <a:defRPr/>
            </a:pPr>
            <a:endParaRPr lang="en-US" sz="2400" dirty="0" smtClean="0"/>
          </a:p>
          <a:p>
            <a:pPr eaLnBrk="1" hangingPunct="1">
              <a:lnSpc>
                <a:spcPct val="80000"/>
              </a:lnSpc>
              <a:buFontTx/>
              <a:buNone/>
              <a:defRPr/>
            </a:pPr>
            <a:r>
              <a:rPr lang="en-US" sz="2400" dirty="0" smtClean="0"/>
              <a:t>					</a:t>
            </a:r>
          </a:p>
          <a:p>
            <a:pPr eaLnBrk="1" hangingPunct="1">
              <a:lnSpc>
                <a:spcPct val="80000"/>
              </a:lnSpc>
              <a:buFontTx/>
              <a:buNone/>
              <a:defRPr/>
            </a:pPr>
            <a:endParaRPr lang="en-US" sz="2400" dirty="0" smtClean="0"/>
          </a:p>
          <a:p>
            <a:pPr eaLnBrk="1" hangingPunct="1">
              <a:lnSpc>
                <a:spcPct val="80000"/>
              </a:lnSpc>
              <a:defRPr/>
            </a:pPr>
            <a:endParaRPr lang="en-US" sz="1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normAutofit fontScale="90000"/>
          </a:bodyPr>
          <a:lstStyle/>
          <a:p>
            <a:pPr eaLnBrk="1" hangingPunct="1">
              <a:defRPr/>
            </a:pPr>
            <a:r>
              <a:rPr lang="en-US" b="1" dirty="0" smtClean="0"/>
              <a:t>Additional Areas Potentially Affected</a:t>
            </a:r>
          </a:p>
        </p:txBody>
      </p:sp>
      <p:sp>
        <p:nvSpPr>
          <p:cNvPr id="70659" name="Rectangle 3"/>
          <p:cNvSpPr>
            <a:spLocks noGrp="1" noChangeArrowheads="1"/>
          </p:cNvSpPr>
          <p:nvPr>
            <p:ph sz="quarter" idx="1"/>
          </p:nvPr>
        </p:nvSpPr>
        <p:spPr>
          <a:xfrm>
            <a:off x="990600" y="1600200"/>
            <a:ext cx="7086600" cy="4495800"/>
          </a:xfrm>
        </p:spPr>
        <p:txBody>
          <a:bodyPr>
            <a:normAutofit/>
          </a:bodyPr>
          <a:lstStyle/>
          <a:p>
            <a:pPr>
              <a:lnSpc>
                <a:spcPct val="80000"/>
              </a:lnSpc>
              <a:defRPr/>
            </a:pPr>
            <a:endParaRPr lang="en-US" sz="2800" dirty="0" smtClean="0"/>
          </a:p>
          <a:p>
            <a:pPr>
              <a:lnSpc>
                <a:spcPct val="80000"/>
              </a:lnSpc>
              <a:defRPr/>
            </a:pPr>
            <a:r>
              <a:rPr lang="en-US" sz="2800" dirty="0" smtClean="0"/>
              <a:t>fluid reasoning</a:t>
            </a:r>
          </a:p>
          <a:p>
            <a:pPr>
              <a:lnSpc>
                <a:spcPct val="80000"/>
              </a:lnSpc>
              <a:defRPr/>
            </a:pPr>
            <a:r>
              <a:rPr lang="en-US" sz="2800" dirty="0" smtClean="0"/>
              <a:t>abstract reasoning </a:t>
            </a:r>
          </a:p>
          <a:p>
            <a:pPr>
              <a:lnSpc>
                <a:spcPct val="80000"/>
              </a:lnSpc>
              <a:defRPr/>
            </a:pPr>
            <a:r>
              <a:rPr lang="en-US" sz="2800" dirty="0" smtClean="0"/>
              <a:t>problem solving</a:t>
            </a:r>
          </a:p>
          <a:p>
            <a:pPr>
              <a:lnSpc>
                <a:spcPct val="80000"/>
              </a:lnSpc>
              <a:defRPr/>
            </a:pPr>
            <a:r>
              <a:rPr lang="en-US" sz="2800" dirty="0" smtClean="0"/>
              <a:t>short or long term memory</a:t>
            </a:r>
          </a:p>
          <a:p>
            <a:pPr>
              <a:lnSpc>
                <a:spcPct val="80000"/>
              </a:lnSpc>
              <a:defRPr/>
            </a:pPr>
            <a:r>
              <a:rPr lang="en-US" sz="2800" dirty="0" smtClean="0"/>
              <a:t>attention and concentration</a:t>
            </a:r>
          </a:p>
          <a:p>
            <a:pPr>
              <a:lnSpc>
                <a:spcPct val="80000"/>
              </a:lnSpc>
              <a:defRPr/>
            </a:pPr>
            <a:r>
              <a:rPr lang="en-US" sz="2800" dirty="0" smtClean="0"/>
              <a:t>fine or gross motor skills</a:t>
            </a:r>
          </a:p>
          <a:p>
            <a:pPr>
              <a:lnSpc>
                <a:spcPct val="80000"/>
              </a:lnSpc>
              <a:defRPr/>
            </a:pPr>
            <a:r>
              <a:rPr lang="en-US" sz="2800" dirty="0" smtClean="0"/>
              <a:t>time management and organizational skills</a:t>
            </a:r>
          </a:p>
          <a:p>
            <a:pPr>
              <a:lnSpc>
                <a:spcPct val="80000"/>
              </a:lnSpc>
              <a:defRPr/>
            </a:pPr>
            <a:r>
              <a:rPr lang="en-US" sz="2800" dirty="0" smtClean="0"/>
              <a:t>social skills</a:t>
            </a:r>
          </a:p>
          <a:p>
            <a:pPr eaLnBrk="1" hangingPunct="1">
              <a:lnSpc>
                <a:spcPct val="80000"/>
              </a:lnSpc>
              <a:defRPr/>
            </a:pPr>
            <a:endParaRPr lang="en-US" sz="28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ormAutofit/>
          </a:bodyPr>
          <a:lstStyle/>
          <a:p>
            <a:pPr eaLnBrk="1" hangingPunct="1">
              <a:defRPr/>
            </a:pPr>
            <a:r>
              <a:rPr lang="en-US" sz="4000" b="1" dirty="0" smtClean="0"/>
              <a:t>Some Learning Disability Types</a:t>
            </a:r>
          </a:p>
        </p:txBody>
      </p:sp>
      <p:sp>
        <p:nvSpPr>
          <p:cNvPr id="23555" name="Rectangle 3"/>
          <p:cNvSpPr>
            <a:spLocks noGrp="1" noChangeArrowheads="1"/>
          </p:cNvSpPr>
          <p:nvPr>
            <p:ph sz="quarter" idx="1"/>
          </p:nvPr>
        </p:nvSpPr>
        <p:spPr/>
        <p:txBody>
          <a:bodyPr/>
          <a:lstStyle/>
          <a:p>
            <a:pPr eaLnBrk="1" hangingPunct="1">
              <a:defRPr/>
            </a:pPr>
            <a:endParaRPr lang="en-US" b="1" dirty="0" smtClean="0"/>
          </a:p>
          <a:p>
            <a:pPr eaLnBrk="1" hangingPunct="1">
              <a:defRPr/>
            </a:pPr>
            <a:r>
              <a:rPr lang="en-US" b="1" dirty="0" smtClean="0"/>
              <a:t>Dyslexia</a:t>
            </a:r>
            <a:r>
              <a:rPr lang="en-US" dirty="0" smtClean="0"/>
              <a:t> – reading </a:t>
            </a:r>
          </a:p>
          <a:p>
            <a:pPr eaLnBrk="1" hangingPunct="1">
              <a:defRPr/>
            </a:pPr>
            <a:r>
              <a:rPr lang="en-US" b="1" dirty="0" smtClean="0"/>
              <a:t>Dyscalculia</a:t>
            </a:r>
            <a:r>
              <a:rPr lang="en-US" dirty="0" smtClean="0"/>
              <a:t> – mathematics</a:t>
            </a:r>
          </a:p>
          <a:p>
            <a:pPr eaLnBrk="1" hangingPunct="1">
              <a:defRPr/>
            </a:pPr>
            <a:r>
              <a:rPr lang="en-US" b="1" dirty="0" smtClean="0"/>
              <a:t>Dyspraxia</a:t>
            </a:r>
            <a:r>
              <a:rPr lang="en-US" dirty="0" smtClean="0"/>
              <a:t> – motor skills</a:t>
            </a:r>
          </a:p>
          <a:p>
            <a:pPr eaLnBrk="1" hangingPunct="1">
              <a:defRPr/>
            </a:pPr>
            <a:r>
              <a:rPr lang="en-US" b="1" dirty="0" err="1" smtClean="0"/>
              <a:t>Dysnomia</a:t>
            </a:r>
            <a:r>
              <a:rPr lang="en-US" b="1" dirty="0" smtClean="0"/>
              <a:t> </a:t>
            </a:r>
            <a:r>
              <a:rPr lang="en-US" dirty="0" smtClean="0"/>
              <a:t>– memory and oral expression (especially memory for, and expression of, individual words)</a:t>
            </a:r>
          </a:p>
          <a:p>
            <a:pPr eaLnBrk="1" hangingPunct="1">
              <a:buFontTx/>
              <a:buNone/>
              <a:defRPr/>
            </a:pPr>
            <a:endParaRPr lang="en-US" dirty="0" smtClean="0"/>
          </a:p>
          <a:p>
            <a:pPr eaLnBrk="1" hangingPunct="1">
              <a:defRPr/>
            </a:pPr>
            <a:endParaRPr lang="en-US" dirty="0" smtClean="0"/>
          </a:p>
          <a:p>
            <a:pPr eaLnBrk="1" hangingPunct="1">
              <a:defRPr/>
            </a:pPr>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noAutofit/>
          </a:bodyPr>
          <a:lstStyle/>
          <a:p>
            <a:pPr algn="ctr"/>
            <a:r>
              <a:rPr lang="en-US" sz="4000" b="1" dirty="0" smtClean="0"/>
              <a:t>Teaching </a:t>
            </a:r>
            <a:r>
              <a:rPr lang="en-US" sz="4000" b="1" dirty="0"/>
              <a:t>from a </a:t>
            </a:r>
            <a:endParaRPr lang="en-US" sz="4000" b="1" dirty="0" smtClean="0"/>
          </a:p>
          <a:p>
            <a:pPr algn="ctr"/>
            <a:r>
              <a:rPr lang="en-US" sz="4000" b="1" dirty="0" smtClean="0"/>
              <a:t>Diversability Mindset</a:t>
            </a:r>
            <a:endParaRPr lang="en-US" sz="4000" b="1" dirty="0"/>
          </a:p>
        </p:txBody>
      </p:sp>
    </p:spTree>
    <p:extLst>
      <p:ext uri="{BB962C8B-B14F-4D97-AF65-F5344CB8AC3E}">
        <p14:creationId xmlns:p14="http://schemas.microsoft.com/office/powerpoint/2010/main" val="326777148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2581</TotalTime>
  <Words>944</Words>
  <Application>Microsoft Office PowerPoint</Application>
  <PresentationFormat>On-screen Show (4:3)</PresentationFormat>
  <Paragraphs>128</Paragraphs>
  <Slides>17</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Rockwell Extra Bold</vt:lpstr>
      <vt:lpstr>Tw Cen MT</vt:lpstr>
      <vt:lpstr>Verdana</vt:lpstr>
      <vt:lpstr>Wingdings</vt:lpstr>
      <vt:lpstr>Wingdings 2</vt:lpstr>
      <vt:lpstr>Median</vt:lpstr>
      <vt:lpstr>Including   Students with   Learning  Disabilities  </vt:lpstr>
      <vt:lpstr>Learning Objectives</vt:lpstr>
      <vt:lpstr>What is a Learning Disability?</vt:lpstr>
      <vt:lpstr>Learning Disabilities…</vt:lpstr>
      <vt:lpstr>New DSM-V Language</vt:lpstr>
      <vt:lpstr>Areas of Learning that can be  Affected by an LD</vt:lpstr>
      <vt:lpstr>Additional Areas Potentially Affected</vt:lpstr>
      <vt:lpstr>Some Learning Disability Types</vt:lpstr>
      <vt:lpstr>PowerPoint Presentation</vt:lpstr>
      <vt:lpstr>General Strategies for Inclusive Instruction</vt:lpstr>
      <vt:lpstr>PowerPoint Presentation</vt:lpstr>
      <vt:lpstr>Visual Processing Disabilities</vt:lpstr>
      <vt:lpstr>Auditory Processing Disabilities</vt:lpstr>
      <vt:lpstr>Dyslexia</vt:lpstr>
      <vt:lpstr>Dyscalculia</vt:lpstr>
      <vt:lpstr>Aphasia- Language Disabilities </vt:lpstr>
      <vt:lpstr>Sources</vt:lpstr>
    </vt:vector>
  </TitlesOfParts>
  <Company>Oakton Community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Needs Series: Session Two</dc:title>
  <dc:creator>tosulliv</dc:creator>
  <cp:lastModifiedBy>Poore-Pariseau, Cindy</cp:lastModifiedBy>
  <cp:revision>88</cp:revision>
  <dcterms:created xsi:type="dcterms:W3CDTF">2005-10-12T16:33:52Z</dcterms:created>
  <dcterms:modified xsi:type="dcterms:W3CDTF">2018-01-05T20:31:57Z</dcterms:modified>
</cp:coreProperties>
</file>